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14" roundtripDataSignature="AMtx7mhc5ihpblxvTl+vrTa8tCwM36yUw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4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de título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1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1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texto vertical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0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vertical y texto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1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1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ido con título" type="objTx">
  <p:cSld name="OBJECT_WITH_CAPTION_TEX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2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2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20" name="Google Shape;20;p12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1" name="Google Shape;21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objetos" type="obj">
  <p:cSld name="OBJEC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ción" type="twoTxTwoObj">
  <p:cSld name="TWO_OBJECTS_WITH_TEX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14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4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3" name="Google Shape;33;p14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" name="Google Shape;34;p14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5" name="Google Shape;35;p14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s objetos" type="twoObj">
  <p:cSld name="TWO_OBJECTS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1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" name="Google Shape;43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cabezado de sección" type="secHead">
  <p:cSld name="SECTION_HEADER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6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6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49" name="Google Shape;49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lo el título" type="titleOnly">
  <p:cSld name="TITLE_ONLY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 blanco" type="blank">
  <p:cSld name="BLANK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n con título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9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9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3.png"/><Relationship Id="rId5" Type="http://schemas.openxmlformats.org/officeDocument/2006/relationships/image" Target="../media/image2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5" Type="http://schemas.openxmlformats.org/officeDocument/2006/relationships/image" Target="../media/image11.png"/><Relationship Id="rId6" Type="http://schemas.openxmlformats.org/officeDocument/2006/relationships/image" Target="../media/image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5" Type="http://schemas.openxmlformats.org/officeDocument/2006/relationships/image" Target="../media/image1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5" Type="http://schemas.openxmlformats.org/officeDocument/2006/relationships/image" Target="../media/image8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Relationship Id="rId4" Type="http://schemas.openxmlformats.org/officeDocument/2006/relationships/image" Target="../media/image3.png"/><Relationship Id="rId5" Type="http://schemas.openxmlformats.org/officeDocument/2006/relationships/image" Target="../media/image6.png"/><Relationship Id="rId6" Type="http://schemas.openxmlformats.org/officeDocument/2006/relationships/image" Target="../media/image10.png"/><Relationship Id="rId7" Type="http://schemas.openxmlformats.org/officeDocument/2006/relationships/image" Target="../media/image1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>
            <p:ph type="ctrTitle"/>
          </p:nvPr>
        </p:nvSpPr>
        <p:spPr>
          <a:xfrm>
            <a:off x="2611876" y="1707053"/>
            <a:ext cx="6968247" cy="149437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ct val="100000"/>
              <a:buFont typeface="Arial"/>
              <a:buNone/>
            </a:pPr>
            <a:r>
              <a:rPr b="1" lang="es-CL" sz="5400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rPr>
              <a:t>ENFERMEDAD MANOS, PIES Y BOCA</a:t>
            </a:r>
            <a:endParaRPr/>
          </a:p>
        </p:txBody>
      </p:sp>
      <p:sp>
        <p:nvSpPr>
          <p:cNvPr id="85" name="Google Shape;85;p1"/>
          <p:cNvSpPr txBox="1"/>
          <p:nvPr>
            <p:ph idx="1" type="subTitle"/>
          </p:nvPr>
        </p:nvSpPr>
        <p:spPr>
          <a:xfrm>
            <a:off x="2611876" y="3475049"/>
            <a:ext cx="6968247" cy="4448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E75B5"/>
              </a:buClr>
              <a:buSzPts val="2400"/>
              <a:buNone/>
            </a:pPr>
            <a:r>
              <a:rPr b="1" lang="es-CL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Unidad de Epidemiología SEREMI de Salud</a:t>
            </a:r>
            <a:endParaRPr b="1">
              <a:solidFill>
                <a:srgbClr val="2E75B5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"/>
          <p:cNvSpPr txBox="1"/>
          <p:nvPr>
            <p:ph type="title"/>
          </p:nvPr>
        </p:nvSpPr>
        <p:spPr>
          <a:xfrm>
            <a:off x="762025" y="327724"/>
            <a:ext cx="4161900" cy="842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E4E79"/>
              </a:buClr>
              <a:buSzPts val="3600"/>
              <a:buFont typeface="Arial"/>
              <a:buNone/>
            </a:pPr>
            <a:r>
              <a:rPr b="1" lang="es-CL" sz="3600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Introducción</a:t>
            </a:r>
            <a:endParaRPr/>
          </a:p>
        </p:txBody>
      </p:sp>
      <p:sp>
        <p:nvSpPr>
          <p:cNvPr id="91" name="Google Shape;91;p2"/>
          <p:cNvSpPr txBox="1"/>
          <p:nvPr>
            <p:ph idx="1" type="body"/>
          </p:nvPr>
        </p:nvSpPr>
        <p:spPr>
          <a:xfrm>
            <a:off x="4245842" y="1893279"/>
            <a:ext cx="7543692" cy="3823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85000" lnSpcReduction="20000"/>
          </a:bodyPr>
          <a:lstStyle/>
          <a:p>
            <a:pPr indent="-20193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E4E79"/>
              </a:buClr>
              <a:buSzPct val="100000"/>
              <a:buChar char="•"/>
            </a:pPr>
            <a:r>
              <a:rPr b="1" lang="es-CL" sz="2800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La enfermedad mano-pie-boca es una infección provocada por Coxsakievirus</a:t>
            </a:r>
            <a:endParaRPr b="1" sz="2800">
              <a:solidFill>
                <a:srgbClr val="1E4E7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1E4E7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0193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E4E79"/>
              </a:buClr>
              <a:buSzPct val="100000"/>
              <a:buChar char="•"/>
            </a:pPr>
            <a:r>
              <a:rPr b="1" lang="es-CL" sz="2800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Los afectados presentan erupciones con ampollas en las manos, los pies y la boca.</a:t>
            </a:r>
            <a:endParaRPr b="1" sz="2800">
              <a:solidFill>
                <a:srgbClr val="1E4E7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1E4E7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0193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E4E79"/>
              </a:buClr>
              <a:buSzPct val="100000"/>
              <a:buChar char="•"/>
            </a:pPr>
            <a:r>
              <a:rPr b="1" lang="es-CL" sz="2800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Afecta principalmente a niños y lactantes, no obstante los adultos también tienen riesgo de enfermar. </a:t>
            </a:r>
            <a:endParaRPr b="1" sz="2800">
              <a:solidFill>
                <a:srgbClr val="1E4E7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1E4E7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0193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E4E79"/>
              </a:buClr>
              <a:buSzPct val="100000"/>
              <a:buChar char="•"/>
            </a:pPr>
            <a:r>
              <a:rPr b="1" lang="es-CL" sz="2800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Los brotes son comunes dentro de sala cuna y jardines infantiles.</a:t>
            </a:r>
            <a:endParaRPr/>
          </a:p>
          <a:p>
            <a:pPr indent="0" lvl="0" marL="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 b="1" sz="3600">
              <a:solidFill>
                <a:srgbClr val="1E4E7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2" name="Google Shape;92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36612" y="1244006"/>
            <a:ext cx="744772" cy="1999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ÍNDROME O ENFERMEDAD MANO PIE BOCA — Equipo Médico Ordovás" id="93" name="Google Shape;93;p2"/>
          <p:cNvPicPr preferRelativeResize="0"/>
          <p:nvPr/>
        </p:nvPicPr>
        <p:blipFill rotWithShape="1">
          <a:blip r:embed="rId5">
            <a:alphaModFix/>
          </a:blip>
          <a:srcRect b="0" l="9489" r="0" t="0"/>
          <a:stretch/>
        </p:blipFill>
        <p:spPr>
          <a:xfrm>
            <a:off x="836612" y="2809818"/>
            <a:ext cx="3318578" cy="19907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"/>
          <p:cNvSpPr txBox="1"/>
          <p:nvPr>
            <p:ph type="title"/>
          </p:nvPr>
        </p:nvSpPr>
        <p:spPr>
          <a:xfrm>
            <a:off x="747450" y="430420"/>
            <a:ext cx="10515600" cy="7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E4E79"/>
              </a:buClr>
              <a:buSzPts val="4000"/>
              <a:buFont typeface="Arial"/>
              <a:buNone/>
            </a:pPr>
            <a:r>
              <a:rPr b="1" lang="es-CL" sz="4000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Introducción</a:t>
            </a:r>
            <a:endParaRPr b="1" sz="4000">
              <a:solidFill>
                <a:srgbClr val="1E4E7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3"/>
          <p:cNvSpPr/>
          <p:nvPr/>
        </p:nvSpPr>
        <p:spPr>
          <a:xfrm>
            <a:off x="2842054" y="2370737"/>
            <a:ext cx="4039629" cy="39792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394B7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838200" y="1821314"/>
            <a:ext cx="10515600" cy="397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E4E79"/>
              </a:buClr>
              <a:buSzPts val="2800"/>
              <a:buChar char="•"/>
            </a:pPr>
            <a:r>
              <a:rPr b="1" lang="es-CL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Es una enfermedad LEVE y autolimitada </a:t>
            </a:r>
            <a:endParaRPr b="1">
              <a:solidFill>
                <a:srgbClr val="1E4E7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1E4E7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E4E79"/>
              </a:buClr>
              <a:buSzPts val="2800"/>
              <a:buChar char="•"/>
            </a:pPr>
            <a:r>
              <a:rPr b="1" lang="es-CL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La mayor parte de los pacientes se recuperan en 7 a 10 días, el </a:t>
            </a:r>
            <a:r>
              <a:rPr b="1" lang="es-CL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tratamiento</a:t>
            </a:r>
            <a:r>
              <a:rPr b="1" lang="es-CL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 es </a:t>
            </a:r>
            <a:r>
              <a:rPr b="1" lang="es-CL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sintomatológico</a:t>
            </a:r>
            <a:r>
              <a:rPr b="1" lang="es-CL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.  </a:t>
            </a:r>
            <a:endParaRPr/>
          </a:p>
          <a:p>
            <a:pPr indent="0" lvl="0" marL="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t/>
            </a:r>
            <a:endParaRPr sz="2000">
              <a:solidFill>
                <a:srgbClr val="2E75B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1" name="Google Shape;101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38200" y="1153839"/>
            <a:ext cx="744772" cy="1999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3"/>
          <p:cNvPicPr preferRelativeResize="0"/>
          <p:nvPr/>
        </p:nvPicPr>
        <p:blipFill rotWithShape="1">
          <a:blip r:embed="rId5">
            <a:alphaModFix/>
          </a:blip>
          <a:srcRect b="47055" l="73616" r="6874" t="30938"/>
          <a:stretch/>
        </p:blipFill>
        <p:spPr>
          <a:xfrm>
            <a:off x="1054088" y="3719635"/>
            <a:ext cx="4298676" cy="20808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3"/>
          <p:cNvPicPr preferRelativeResize="0"/>
          <p:nvPr/>
        </p:nvPicPr>
        <p:blipFill rotWithShape="1">
          <a:blip r:embed="rId6">
            <a:alphaModFix/>
          </a:blip>
          <a:srcRect b="36440" l="12984" r="40727" t="25501"/>
          <a:stretch/>
        </p:blipFill>
        <p:spPr>
          <a:xfrm>
            <a:off x="5571620" y="3719635"/>
            <a:ext cx="5554673" cy="20808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4"/>
          <p:cNvSpPr txBox="1"/>
          <p:nvPr>
            <p:ph type="title"/>
          </p:nvPr>
        </p:nvSpPr>
        <p:spPr>
          <a:xfrm>
            <a:off x="731021" y="465074"/>
            <a:ext cx="10515600" cy="7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E4E79"/>
              </a:buClr>
              <a:buSzPts val="4000"/>
              <a:buFont typeface="Arial"/>
              <a:buNone/>
            </a:pPr>
            <a:r>
              <a:rPr b="1" lang="es-CL" sz="4000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¿Cómo se transmite?</a:t>
            </a:r>
            <a:endParaRPr b="1" sz="4000">
              <a:solidFill>
                <a:srgbClr val="1E4E7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4"/>
          <p:cNvSpPr/>
          <p:nvPr/>
        </p:nvSpPr>
        <p:spPr>
          <a:xfrm>
            <a:off x="980650" y="4431547"/>
            <a:ext cx="9840300" cy="711900"/>
          </a:xfrm>
          <a:prstGeom prst="rect">
            <a:avLst/>
          </a:prstGeom>
          <a:gradFill>
            <a:gsLst>
              <a:gs pos="0">
                <a:srgbClr val="B0CAE9"/>
              </a:gs>
              <a:gs pos="50000">
                <a:srgbClr val="A1C1E4"/>
              </a:gs>
              <a:gs pos="100000">
                <a:srgbClr val="90B8E4"/>
              </a:gs>
            </a:gsLst>
            <a:lin ang="5400000" scaled="0"/>
          </a:gradFill>
          <a:ln cap="flat" cmpd="sng" w="9525">
            <a:solidFill>
              <a:schemeClr val="accent5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E4E79"/>
              </a:buClr>
              <a:buSzPts val="2000"/>
              <a:buFont typeface="Arial"/>
              <a:buNone/>
            </a:pPr>
            <a:r>
              <a:rPr b="1" i="0" lang="es-CL" sz="2000" u="none" cap="none" strike="noStrike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Periodo de incubación: 3 a 6 días, el ser humano es el único reservorio y fuente de infección.</a:t>
            </a:r>
            <a:endParaRPr b="1" i="0" sz="2000" u="none" cap="none" strike="noStrike">
              <a:solidFill>
                <a:srgbClr val="1E4E7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4"/>
          <p:cNvSpPr txBox="1"/>
          <p:nvPr>
            <p:ph idx="1" type="body"/>
          </p:nvPr>
        </p:nvSpPr>
        <p:spPr>
          <a:xfrm>
            <a:off x="980661" y="2199282"/>
            <a:ext cx="9840287" cy="20817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E4E79"/>
              </a:buClr>
              <a:buSzPts val="2000"/>
              <a:buNone/>
            </a:pPr>
            <a:r>
              <a:rPr b="1" lang="es-CL" sz="2000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Se transmite de una persona infectada a otra a través de:</a:t>
            </a:r>
            <a:endParaRPr/>
          </a:p>
          <a:p>
            <a:pPr indent="-228600" lvl="0" marL="2286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E4E79"/>
              </a:buClr>
              <a:buSzPts val="2000"/>
              <a:buChar char="•"/>
            </a:pPr>
            <a:r>
              <a:rPr b="1" lang="es-CL" sz="2000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Contacto directo: como el contacto con el líquido de las vesículas, besarse, abrazarse, al cambiar pañales (contacto con material fecal).</a:t>
            </a:r>
            <a:endParaRPr/>
          </a:p>
          <a:p>
            <a:pPr indent="-228600" lvl="0" marL="2286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E4E79"/>
              </a:buClr>
              <a:buSzPts val="2000"/>
              <a:buChar char="•"/>
            </a:pPr>
            <a:r>
              <a:rPr b="1" lang="es-CL" sz="2000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Indirecto: al tocar objetos o superficies que tengan el virus (fómites).</a:t>
            </a:r>
            <a:endParaRPr b="1" sz="2000">
              <a:solidFill>
                <a:srgbClr val="1E4E7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t/>
            </a:r>
            <a:endParaRPr sz="2000">
              <a:solidFill>
                <a:srgbClr val="2E75B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1" name="Google Shape;111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52046" y="1291857"/>
            <a:ext cx="744772" cy="1999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4"/>
          <p:cNvPicPr preferRelativeResize="0"/>
          <p:nvPr/>
        </p:nvPicPr>
        <p:blipFill rotWithShape="1">
          <a:blip r:embed="rId5">
            <a:alphaModFix/>
          </a:blip>
          <a:srcRect b="10290" l="15654" r="43495" t="18654"/>
          <a:stretch/>
        </p:blipFill>
        <p:spPr>
          <a:xfrm>
            <a:off x="8488660" y="371128"/>
            <a:ext cx="1867271" cy="16776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5"/>
          <p:cNvSpPr txBox="1"/>
          <p:nvPr>
            <p:ph type="title"/>
          </p:nvPr>
        </p:nvSpPr>
        <p:spPr>
          <a:xfrm>
            <a:off x="763830" y="354904"/>
            <a:ext cx="10515600" cy="7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E4E79"/>
              </a:buClr>
              <a:buSzPts val="4000"/>
              <a:buFont typeface="Arial"/>
              <a:buNone/>
            </a:pPr>
            <a:r>
              <a:rPr b="1" lang="es-CL" sz="4000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Signos y Síntomas</a:t>
            </a:r>
            <a:endParaRPr b="1" sz="4000">
              <a:solidFill>
                <a:srgbClr val="1E4E7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5"/>
          <p:cNvSpPr txBox="1"/>
          <p:nvPr>
            <p:ph idx="1" type="body"/>
          </p:nvPr>
        </p:nvSpPr>
        <p:spPr>
          <a:xfrm>
            <a:off x="642830" y="2159291"/>
            <a:ext cx="10290600" cy="38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E4E79"/>
              </a:buClr>
              <a:buSzPts val="2200"/>
              <a:buNone/>
            </a:pPr>
            <a:r>
              <a:rPr b="1" lang="es-CL" sz="2200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Principalmente observar presencia de uno o más de los siguientes: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E4E79"/>
              </a:buClr>
              <a:buSzPts val="2200"/>
              <a:buChar char="•"/>
            </a:pPr>
            <a:r>
              <a:rPr b="1" lang="es-CL" sz="2200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Fiebre.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E4E79"/>
              </a:buClr>
              <a:buSzPts val="2200"/>
              <a:buChar char="•"/>
            </a:pPr>
            <a:r>
              <a:rPr b="1" lang="es-CL" sz="2200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Pérdida del apetito.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E4E79"/>
              </a:buClr>
              <a:buSzPts val="2200"/>
              <a:buChar char="•"/>
            </a:pPr>
            <a:r>
              <a:rPr b="1" lang="es-CL" sz="2200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Dolor de garganta.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E4E79"/>
              </a:buClr>
              <a:buSzPts val="2200"/>
              <a:buChar char="•"/>
            </a:pPr>
            <a:r>
              <a:rPr b="1" lang="es-CL" sz="2200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Dolor de cabeza.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E4E79"/>
              </a:buClr>
              <a:buSzPts val="2200"/>
              <a:buChar char="•"/>
            </a:pPr>
            <a:r>
              <a:rPr b="1" lang="es-CL" sz="2200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Sensación de malestar.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E4E79"/>
              </a:buClr>
              <a:buSzPts val="2200"/>
              <a:buChar char="•"/>
            </a:pPr>
            <a:r>
              <a:rPr b="1" lang="es-CL" sz="2200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Erupciones en la piel de las palmas de las manos y en la planta de los pies con manchas rojas planas (también pueden ocurrir en rodillas, codos, boca y glúteos.).</a:t>
            </a:r>
            <a:endParaRPr sz="2200">
              <a:solidFill>
                <a:srgbClr val="2E75B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9" name="Google Shape;119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54605" y="1126508"/>
            <a:ext cx="744772" cy="1999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No hay ninguna descripción de la foto disponible." id="120" name="Google Shape;120;p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958800" y="231001"/>
            <a:ext cx="3411402" cy="1797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5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39788" y="1322904"/>
            <a:ext cx="744772" cy="199913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6"/>
          <p:cNvSpPr txBox="1"/>
          <p:nvPr/>
        </p:nvSpPr>
        <p:spPr>
          <a:xfrm>
            <a:off x="5616145" y="4470777"/>
            <a:ext cx="4504038" cy="15479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270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1E4E7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p6"/>
          <p:cNvSpPr txBox="1"/>
          <p:nvPr/>
        </p:nvSpPr>
        <p:spPr>
          <a:xfrm>
            <a:off x="839788" y="487757"/>
            <a:ext cx="9280500" cy="78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E4E79"/>
              </a:buClr>
              <a:buSzPts val="4000"/>
              <a:buFont typeface="Arial"/>
              <a:buNone/>
            </a:pPr>
            <a:r>
              <a:rPr b="1" i="0" lang="es-CL" sz="4000" u="none" cap="none" strike="noStrike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¿Qué lesiones pueden presentarse?</a:t>
            </a:r>
            <a:endParaRPr b="1" i="0" sz="4000" u="none" cap="none" strike="noStrike">
              <a:solidFill>
                <a:srgbClr val="1E4E7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8" name="Google Shape;128;p6"/>
          <p:cNvPicPr preferRelativeResize="0"/>
          <p:nvPr/>
        </p:nvPicPr>
        <p:blipFill rotWithShape="1">
          <a:blip r:embed="rId5">
            <a:alphaModFix/>
          </a:blip>
          <a:srcRect b="44466" l="39127" r="41383" t="31922"/>
          <a:stretch/>
        </p:blipFill>
        <p:spPr>
          <a:xfrm>
            <a:off x="6257235" y="1624737"/>
            <a:ext cx="3660231" cy="2494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6"/>
          <p:cNvPicPr preferRelativeResize="0"/>
          <p:nvPr/>
        </p:nvPicPr>
        <p:blipFill rotWithShape="1">
          <a:blip r:embed="rId6">
            <a:alphaModFix/>
          </a:blip>
          <a:srcRect b="24446" l="13171" r="39185" t="23446"/>
          <a:stretch/>
        </p:blipFill>
        <p:spPr>
          <a:xfrm>
            <a:off x="1879917" y="1624737"/>
            <a:ext cx="4054850" cy="2494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6"/>
          <p:cNvPicPr preferRelativeResize="0"/>
          <p:nvPr/>
        </p:nvPicPr>
        <p:blipFill rotWithShape="1">
          <a:blip r:embed="rId7">
            <a:alphaModFix/>
          </a:blip>
          <a:srcRect b="39029" l="57197" r="4929" t="23446"/>
          <a:stretch/>
        </p:blipFill>
        <p:spPr>
          <a:xfrm>
            <a:off x="4166329" y="4350107"/>
            <a:ext cx="3859341" cy="21509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"/>
          <p:cNvSpPr txBox="1"/>
          <p:nvPr>
            <p:ph type="title"/>
          </p:nvPr>
        </p:nvSpPr>
        <p:spPr>
          <a:xfrm>
            <a:off x="777675" y="414736"/>
            <a:ext cx="10515600" cy="7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E4E79"/>
              </a:buClr>
              <a:buSzPts val="4400"/>
              <a:buFont typeface="Arial"/>
              <a:buNone/>
            </a:pPr>
            <a:r>
              <a:rPr b="1" lang="es-CL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Medidas de Prevención y Control</a:t>
            </a:r>
            <a:endParaRPr b="1">
              <a:solidFill>
                <a:srgbClr val="1E4E7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p7"/>
          <p:cNvSpPr/>
          <p:nvPr/>
        </p:nvSpPr>
        <p:spPr>
          <a:xfrm>
            <a:off x="2842054" y="2370737"/>
            <a:ext cx="4039629" cy="39792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394B7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" name="Google Shape;137;p7"/>
          <p:cNvSpPr txBox="1"/>
          <p:nvPr>
            <p:ph idx="1" type="body"/>
          </p:nvPr>
        </p:nvSpPr>
        <p:spPr>
          <a:xfrm>
            <a:off x="777675" y="1847927"/>
            <a:ext cx="10515600" cy="4228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20000"/>
          </a:bodyPr>
          <a:lstStyle/>
          <a:p>
            <a:pPr indent="-220980" lvl="0" marL="22860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1E4E79"/>
              </a:buClr>
              <a:buSzPct val="100000"/>
              <a:buChar char="•"/>
            </a:pPr>
            <a:r>
              <a:rPr lang="es-CL" sz="1600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Educar en </a:t>
            </a:r>
            <a:r>
              <a:rPr lang="es-CL" sz="1600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qué</a:t>
            </a:r>
            <a:r>
              <a:rPr lang="es-CL" sz="1600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 consiste la enfermedad y el mecanismo de transmisión.</a:t>
            </a:r>
            <a:endParaRPr/>
          </a:p>
          <a:p>
            <a:pPr indent="-220980" lvl="0" marL="228600" rtl="0" algn="l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1E4E79"/>
              </a:buClr>
              <a:buSzPct val="100000"/>
              <a:buChar char="•"/>
            </a:pPr>
            <a:r>
              <a:rPr lang="es-CL" sz="1600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Lavar frecuentemente las manos con agua y jabón, en especial después del cambio de paños, antes de comer o preparar alimentos. </a:t>
            </a:r>
            <a:endParaRPr/>
          </a:p>
          <a:p>
            <a:pPr indent="-220980" lvl="0" marL="228600" rtl="0" algn="l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1E4E79"/>
              </a:buClr>
              <a:buSzPct val="100000"/>
              <a:buChar char="•"/>
            </a:pPr>
            <a:r>
              <a:rPr lang="es-CL" sz="1600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Reforzar las medidas de limpieza y desinfección, principalmente en zonas de alto riesgo de transmisión, tales como: Área de muda, baño, mesas y manillas de las puertas.</a:t>
            </a:r>
            <a:endParaRPr/>
          </a:p>
          <a:p>
            <a:pPr indent="-220980" lvl="0" marL="228600" rtl="0" algn="l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1E4E79"/>
              </a:buClr>
              <a:buSzPct val="100000"/>
              <a:buChar char="•"/>
            </a:pPr>
            <a:r>
              <a:rPr lang="es-CL" sz="1600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Para lo cual se recomienda  aplicar una solución jabonosa y luego desinfectar con una solución de agua clorada al 0,5%.</a:t>
            </a:r>
            <a:endParaRPr/>
          </a:p>
          <a:p>
            <a:pPr indent="-220980" lvl="0" marL="228600" rtl="0" algn="l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1E4E79"/>
              </a:buClr>
              <a:buSzPct val="100000"/>
              <a:buChar char="•"/>
            </a:pPr>
            <a:r>
              <a:rPr lang="es-CL" sz="1600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Evitar contacto directo con las personas que presenten sintomatología.</a:t>
            </a:r>
            <a:endParaRPr/>
          </a:p>
          <a:p>
            <a:pPr indent="-220980" lvl="0" marL="228600" rtl="0" algn="l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1E4E79"/>
              </a:buClr>
              <a:buSzPct val="100000"/>
              <a:buChar char="•"/>
            </a:pPr>
            <a:r>
              <a:rPr lang="es-CL" sz="1600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Se sugiere que los casos detectados no deberán asistir al establecimiento educacional hasta la resolución del cuadro clínico, (alta médica).</a:t>
            </a:r>
            <a:endParaRPr/>
          </a:p>
          <a:p>
            <a:pPr indent="-220980" lvl="0" marL="228600" rtl="0" algn="l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1E4E79"/>
              </a:buClr>
              <a:buSzPct val="100000"/>
              <a:buChar char="•"/>
            </a:pPr>
            <a:r>
              <a:rPr lang="es-CL" sz="1600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Reforzar la comunicación de riesgo a la comunidad educativa y a la población en general, enfatizando las medidas de prevención.</a:t>
            </a:r>
            <a:endParaRPr sz="900">
              <a:solidFill>
                <a:srgbClr val="2E75B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8" name="Google Shape;138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38200" y="1186323"/>
            <a:ext cx="744772" cy="1999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"/>
          <p:cNvSpPr/>
          <p:nvPr/>
        </p:nvSpPr>
        <p:spPr>
          <a:xfrm>
            <a:off x="2842054" y="2370737"/>
            <a:ext cx="4039629" cy="39792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394B7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4" name="Google Shape;144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38200" y="1541098"/>
            <a:ext cx="744773" cy="199913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4400"/>
              <a:buFont typeface="Arial"/>
              <a:buNone/>
            </a:pPr>
            <a:r>
              <a:rPr b="1" lang="es-CL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rPr>
              <a:t>Flujo de notificación oportuna</a:t>
            </a:r>
            <a:endParaRPr/>
          </a:p>
        </p:txBody>
      </p:sp>
      <p:grpSp>
        <p:nvGrpSpPr>
          <p:cNvPr id="146" name="Google Shape;146;p8"/>
          <p:cNvGrpSpPr/>
          <p:nvPr/>
        </p:nvGrpSpPr>
        <p:grpSpPr>
          <a:xfrm>
            <a:off x="1210586" y="2016501"/>
            <a:ext cx="9115933" cy="3844833"/>
            <a:chOff x="0" y="275490"/>
            <a:chExt cx="9115933" cy="3844833"/>
          </a:xfrm>
        </p:grpSpPr>
        <p:sp>
          <p:nvSpPr>
            <p:cNvPr id="147" name="Google Shape;147;p8"/>
            <p:cNvSpPr/>
            <p:nvPr/>
          </p:nvSpPr>
          <p:spPr>
            <a:xfrm>
              <a:off x="0" y="275490"/>
              <a:ext cx="2396819" cy="1438091"/>
            </a:xfrm>
            <a:prstGeom prst="roundRect">
              <a:avLst>
                <a:gd fmla="val 10000" name="adj"/>
              </a:avLst>
            </a:prstGeom>
            <a:gradFill>
              <a:gsLst>
                <a:gs pos="0">
                  <a:srgbClr val="70A5DA"/>
                </a:gs>
                <a:gs pos="50000">
                  <a:srgbClr val="539BDB"/>
                </a:gs>
                <a:gs pos="100000">
                  <a:srgbClr val="4288C8"/>
                </a:gs>
              </a:gsLst>
              <a:lin ang="5400000" scaled="0"/>
            </a:gradFill>
            <a:ln cap="flat" cmpd="sng" w="9525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8" name="Google Shape;148;p8"/>
            <p:cNvSpPr txBox="1"/>
            <p:nvPr/>
          </p:nvSpPr>
          <p:spPr>
            <a:xfrm>
              <a:off x="42120" y="317610"/>
              <a:ext cx="2312579" cy="135385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r>
                <a:rPr b="1" i="0" lang="es-CL" sz="18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Apoderado observa presencia de Síntomas o  sospecha enfermedad</a:t>
              </a:r>
              <a:endParaRPr/>
            </a:p>
          </p:txBody>
        </p:sp>
        <p:sp>
          <p:nvSpPr>
            <p:cNvPr id="149" name="Google Shape;149;p8"/>
            <p:cNvSpPr/>
            <p:nvPr/>
          </p:nvSpPr>
          <p:spPr>
            <a:xfrm rot="10142">
              <a:off x="2609502" y="702249"/>
              <a:ext cx="512378" cy="594411"/>
            </a:xfrm>
            <a:prstGeom prst="rightArrow">
              <a:avLst>
                <a:gd fmla="val 60000" name="adj1"/>
                <a:gd fmla="val 50000" name="adj2"/>
              </a:avLst>
            </a:prstGeom>
            <a:gradFill>
              <a:gsLst>
                <a:gs pos="0">
                  <a:srgbClr val="7FB75F"/>
                </a:gs>
                <a:gs pos="50000">
                  <a:srgbClr val="6EB141"/>
                </a:gs>
                <a:gs pos="100000">
                  <a:srgbClr val="5FA134"/>
                </a:gs>
              </a:gsLst>
              <a:lin ang="5400000" scaled="0"/>
            </a:gradFill>
            <a:ln cap="flat" cmpd="sng" w="9525">
              <a:solidFill>
                <a:schemeClr val="accent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" name="Google Shape;150;p8"/>
            <p:cNvSpPr txBox="1"/>
            <p:nvPr/>
          </p:nvSpPr>
          <p:spPr>
            <a:xfrm rot="10142">
              <a:off x="2609502" y="820904"/>
              <a:ext cx="358665" cy="35664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Calibri"/>
                <a:buNone/>
              </a:pPr>
              <a:r>
                <a:t/>
              </a:r>
              <a:endParaRPr b="1" i="0" sz="15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" name="Google Shape;151;p8"/>
            <p:cNvSpPr/>
            <p:nvPr/>
          </p:nvSpPr>
          <p:spPr>
            <a:xfrm>
              <a:off x="3363566" y="285413"/>
              <a:ext cx="2396819" cy="1438091"/>
            </a:xfrm>
            <a:prstGeom prst="roundRect">
              <a:avLst>
                <a:gd fmla="val 10000" name="adj"/>
              </a:avLst>
            </a:prstGeom>
            <a:gradFill>
              <a:gsLst>
                <a:gs pos="0">
                  <a:srgbClr val="70A5DA"/>
                </a:gs>
                <a:gs pos="50000">
                  <a:srgbClr val="539BDB"/>
                </a:gs>
                <a:gs pos="100000">
                  <a:srgbClr val="4288C8"/>
                </a:gs>
              </a:gsLst>
              <a:lin ang="5400000" scaled="0"/>
            </a:gradFill>
            <a:ln>
              <a:noFill/>
            </a:ln>
            <a:effectLst>
              <a:outerShdw blurRad="57150" rotWithShape="0" algn="ctr" dir="5400000" dist="19050">
                <a:srgbClr val="000000">
                  <a:alpha val="62745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2" name="Google Shape;152;p8"/>
            <p:cNvSpPr txBox="1"/>
            <p:nvPr/>
          </p:nvSpPr>
          <p:spPr>
            <a:xfrm>
              <a:off x="3405686" y="327533"/>
              <a:ext cx="2312579" cy="135385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r>
                <a:rPr b="1" i="0" lang="es-CL" sz="18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Consulta Médico. </a:t>
              </a:r>
              <a:endParaRPr/>
            </a:p>
          </p:txBody>
        </p:sp>
        <p:sp>
          <p:nvSpPr>
            <p:cNvPr id="153" name="Google Shape;153;p8"/>
            <p:cNvSpPr/>
            <p:nvPr/>
          </p:nvSpPr>
          <p:spPr>
            <a:xfrm>
              <a:off x="5971306" y="707253"/>
              <a:ext cx="508125" cy="594411"/>
            </a:xfrm>
            <a:prstGeom prst="rightArrow">
              <a:avLst>
                <a:gd fmla="val 60000" name="adj1"/>
                <a:gd fmla="val 50000" name="adj2"/>
              </a:avLst>
            </a:prstGeom>
            <a:gradFill>
              <a:gsLst>
                <a:gs pos="0">
                  <a:srgbClr val="7FB75F"/>
                </a:gs>
                <a:gs pos="50000">
                  <a:srgbClr val="6EB141"/>
                </a:gs>
                <a:gs pos="100000">
                  <a:srgbClr val="5FA134"/>
                </a:gs>
              </a:gsLst>
              <a:lin ang="5400000" scaled="0"/>
            </a:gradFill>
            <a:ln cap="flat" cmpd="sng" w="9525">
              <a:solidFill>
                <a:schemeClr val="accent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4" name="Google Shape;154;p8"/>
            <p:cNvSpPr txBox="1"/>
            <p:nvPr/>
          </p:nvSpPr>
          <p:spPr>
            <a:xfrm>
              <a:off x="5971306" y="826135"/>
              <a:ext cx="355688" cy="35664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Calibri"/>
                <a:buNone/>
              </a:pPr>
              <a:r>
                <a:t/>
              </a:r>
              <a:endParaRPr b="1" i="0" sz="15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5" name="Google Shape;155;p8"/>
            <p:cNvSpPr/>
            <p:nvPr/>
          </p:nvSpPr>
          <p:spPr>
            <a:xfrm>
              <a:off x="6719114" y="285413"/>
              <a:ext cx="2396819" cy="1438091"/>
            </a:xfrm>
            <a:prstGeom prst="roundRect">
              <a:avLst>
                <a:gd fmla="val 10000" name="adj"/>
              </a:avLst>
            </a:prstGeom>
            <a:gradFill>
              <a:gsLst>
                <a:gs pos="0">
                  <a:srgbClr val="70A5DA"/>
                </a:gs>
                <a:gs pos="50000">
                  <a:srgbClr val="539BDB"/>
                </a:gs>
                <a:gs pos="100000">
                  <a:srgbClr val="4288C8"/>
                </a:gs>
              </a:gsLst>
              <a:lin ang="5400000" scaled="0"/>
            </a:gradFill>
            <a:ln cap="flat" cmpd="sng" w="9525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6" name="Google Shape;156;p8"/>
            <p:cNvSpPr txBox="1"/>
            <p:nvPr/>
          </p:nvSpPr>
          <p:spPr>
            <a:xfrm>
              <a:off x="6761234" y="327533"/>
              <a:ext cx="2312579" cy="135385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r>
                <a:rPr b="1" lang="es-CL"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Médico</a:t>
              </a:r>
              <a:r>
                <a:rPr b="1" i="0" lang="es-CL" sz="18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 confirma </a:t>
              </a:r>
              <a:r>
                <a:rPr b="1" lang="es-CL"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diagnóstico</a:t>
              </a:r>
              <a:r>
                <a:rPr b="1" i="0" lang="es-CL" sz="18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 e indica tratamiento. </a:t>
              </a:r>
              <a:endParaRPr/>
            </a:p>
          </p:txBody>
        </p:sp>
        <p:sp>
          <p:nvSpPr>
            <p:cNvPr id="157" name="Google Shape;157;p8"/>
            <p:cNvSpPr/>
            <p:nvPr/>
          </p:nvSpPr>
          <p:spPr>
            <a:xfrm rot="5400000">
              <a:off x="7663461" y="1891282"/>
              <a:ext cx="508125" cy="594411"/>
            </a:xfrm>
            <a:prstGeom prst="rightArrow">
              <a:avLst>
                <a:gd fmla="val 60000" name="adj1"/>
                <a:gd fmla="val 50000" name="adj2"/>
              </a:avLst>
            </a:prstGeom>
            <a:solidFill>
              <a:schemeClr val="accent6"/>
            </a:solidFill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" name="Google Shape;158;p8"/>
            <p:cNvSpPr txBox="1"/>
            <p:nvPr/>
          </p:nvSpPr>
          <p:spPr>
            <a:xfrm>
              <a:off x="7739201" y="1934425"/>
              <a:ext cx="356647" cy="3556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Calibri"/>
                <a:buNone/>
              </a:pPr>
              <a:r>
                <a:t/>
              </a:r>
              <a:endParaRPr b="1" i="0" sz="15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" name="Google Shape;159;p8"/>
            <p:cNvSpPr/>
            <p:nvPr/>
          </p:nvSpPr>
          <p:spPr>
            <a:xfrm>
              <a:off x="6719114" y="2682232"/>
              <a:ext cx="2396819" cy="1438091"/>
            </a:xfrm>
            <a:prstGeom prst="roundRect">
              <a:avLst>
                <a:gd fmla="val 10000" name="adj"/>
              </a:avLst>
            </a:prstGeom>
            <a:gradFill>
              <a:gsLst>
                <a:gs pos="0">
                  <a:srgbClr val="70A5DA"/>
                </a:gs>
                <a:gs pos="50000">
                  <a:srgbClr val="539BDB"/>
                </a:gs>
                <a:gs pos="100000">
                  <a:srgbClr val="4288C8"/>
                </a:gs>
              </a:gsLst>
              <a:lin ang="5400000" scaled="0"/>
            </a:gradFill>
            <a:ln cap="flat" cmpd="sng" w="9525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0" name="Google Shape;160;p8"/>
            <p:cNvSpPr txBox="1"/>
            <p:nvPr/>
          </p:nvSpPr>
          <p:spPr>
            <a:xfrm>
              <a:off x="6761234" y="2724352"/>
              <a:ext cx="2312579" cy="135385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r>
                <a:rPr b="1" i="0" lang="es-CL" sz="18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Apoderado Notifica a establecimiento educacional  (Profesor Jefe o dirección)</a:t>
              </a:r>
              <a:r>
                <a:rPr b="1" lang="es-CL"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.</a:t>
              </a:r>
              <a:endParaRPr/>
            </a:p>
          </p:txBody>
        </p:sp>
        <p:sp>
          <p:nvSpPr>
            <p:cNvPr id="161" name="Google Shape;161;p8"/>
            <p:cNvSpPr/>
            <p:nvPr/>
          </p:nvSpPr>
          <p:spPr>
            <a:xfrm rot="10800000">
              <a:off x="6000068" y="3104073"/>
              <a:ext cx="508125" cy="594411"/>
            </a:xfrm>
            <a:prstGeom prst="rightArrow">
              <a:avLst>
                <a:gd fmla="val 60000" name="adj1"/>
                <a:gd fmla="val 50000" name="adj2"/>
              </a:avLst>
            </a:prstGeom>
            <a:gradFill>
              <a:gsLst>
                <a:gs pos="0">
                  <a:srgbClr val="7FB75F"/>
                </a:gs>
                <a:gs pos="50000">
                  <a:srgbClr val="6EB141"/>
                </a:gs>
                <a:gs pos="100000">
                  <a:srgbClr val="5FA134"/>
                </a:gs>
              </a:gsLst>
              <a:lin ang="5400000" scaled="0"/>
            </a:gradFill>
            <a:ln cap="flat" cmpd="sng" w="9525">
              <a:solidFill>
                <a:schemeClr val="accent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2" name="Google Shape;162;p8"/>
            <p:cNvSpPr txBox="1"/>
            <p:nvPr/>
          </p:nvSpPr>
          <p:spPr>
            <a:xfrm>
              <a:off x="6152505" y="3222955"/>
              <a:ext cx="355688" cy="35664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Calibri"/>
                <a:buNone/>
              </a:pPr>
              <a:r>
                <a:t/>
              </a:r>
              <a:endParaRPr b="1" i="0" sz="15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3" name="Google Shape;163;p8"/>
            <p:cNvSpPr/>
            <p:nvPr/>
          </p:nvSpPr>
          <p:spPr>
            <a:xfrm>
              <a:off x="3363566" y="2682232"/>
              <a:ext cx="2396819" cy="1438091"/>
            </a:xfrm>
            <a:prstGeom prst="roundRect">
              <a:avLst>
                <a:gd fmla="val 10000" name="adj"/>
              </a:avLst>
            </a:prstGeom>
            <a:gradFill>
              <a:gsLst>
                <a:gs pos="0">
                  <a:srgbClr val="70A5DA"/>
                </a:gs>
                <a:gs pos="50000">
                  <a:srgbClr val="539BDB"/>
                </a:gs>
                <a:gs pos="100000">
                  <a:srgbClr val="4288C8"/>
                </a:gs>
              </a:gsLst>
              <a:lin ang="5400000" scaled="0"/>
            </a:gradFill>
            <a:ln cap="flat" cmpd="sng" w="9525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" name="Google Shape;164;p8"/>
            <p:cNvSpPr txBox="1"/>
            <p:nvPr/>
          </p:nvSpPr>
          <p:spPr>
            <a:xfrm>
              <a:off x="3405686" y="2724352"/>
              <a:ext cx="2312579" cy="135385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r>
                <a:rPr b="1" i="0" lang="es-CL" sz="18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Dirección Notifica a SEREMI de Salud (CORREO) </a:t>
              </a:r>
              <a:endParaRPr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2022-04-07T20:55:49Z</dcterms:created>
  <dc:creator>Microsoft Office User</dc:creator>
</cp:coreProperties>
</file>